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7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5143500" cx="9144000"/>
  <p:notesSz cx="6858000" cy="9144000"/>
  <p:embeddedFontLst>
    <p:embeddedFont>
      <p:font typeface="Source Code Pro Light"/>
      <p:regular r:id="rId67"/>
      <p:bold r:id="rId68"/>
      <p:italic r:id="rId69"/>
      <p:boldItalic r:id="rId70"/>
    </p:embeddedFont>
    <p:embeddedFont>
      <p:font typeface="Titillium Web"/>
      <p:regular r:id="rId71"/>
      <p:bold r:id="rId72"/>
      <p:italic r:id="rId73"/>
      <p:boldItalic r:id="rId74"/>
    </p:embeddedFont>
    <p:embeddedFont>
      <p:font typeface="Source Code Pro"/>
      <p:regular r:id="rId75"/>
      <p:bold r:id="rId76"/>
      <p:italic r:id="rId77"/>
      <p:boldItalic r:id="rId78"/>
    </p:embeddedFont>
    <p:embeddedFont>
      <p:font typeface="Lexend Deca"/>
      <p:regular r:id="rId79"/>
      <p:bold r:id="rId80"/>
    </p:embeddedFont>
    <p:embeddedFont>
      <p:font typeface="Titillium Web Light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5" roundtripDataSignature="AMtx7miSZAZGcA7VnZrnY/bFvAvarpX8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TitilliumWebLight-boldItalic.fntdata"/><Relationship Id="rId83" Type="http://schemas.openxmlformats.org/officeDocument/2006/relationships/font" Target="fonts/TitilliumWebLight-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85" Type="http://customschemas.google.com/relationships/presentationmetadata" Target="meta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LexendDeca-bold.fntdata"/><Relationship Id="rId82" Type="http://schemas.openxmlformats.org/officeDocument/2006/relationships/font" Target="fonts/TitilliumWebLight-bold.fntdata"/><Relationship Id="rId81" Type="http://schemas.openxmlformats.org/officeDocument/2006/relationships/font" Target="fonts/TitilliumWeb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TitilliumWeb-italic.fntdata"/><Relationship Id="rId72" Type="http://schemas.openxmlformats.org/officeDocument/2006/relationships/font" Target="fonts/TitilliumWeb-bold.fntdata"/><Relationship Id="rId31" Type="http://schemas.openxmlformats.org/officeDocument/2006/relationships/slide" Target="slides/slide24.xml"/><Relationship Id="rId75" Type="http://schemas.openxmlformats.org/officeDocument/2006/relationships/font" Target="fonts/SourceCodePro-regular.fntdata"/><Relationship Id="rId30" Type="http://schemas.openxmlformats.org/officeDocument/2006/relationships/slide" Target="slides/slide23.xml"/><Relationship Id="rId74" Type="http://schemas.openxmlformats.org/officeDocument/2006/relationships/font" Target="fonts/TitilliumWeb-boldItalic.fntdata"/><Relationship Id="rId33" Type="http://schemas.openxmlformats.org/officeDocument/2006/relationships/slide" Target="slides/slide26.xml"/><Relationship Id="rId77" Type="http://schemas.openxmlformats.org/officeDocument/2006/relationships/font" Target="fonts/SourceCodePro-italic.fntdata"/><Relationship Id="rId32" Type="http://schemas.openxmlformats.org/officeDocument/2006/relationships/slide" Target="slides/slide25.xml"/><Relationship Id="rId76" Type="http://schemas.openxmlformats.org/officeDocument/2006/relationships/font" Target="fonts/SourceCodePro-bold.fntdata"/><Relationship Id="rId35" Type="http://schemas.openxmlformats.org/officeDocument/2006/relationships/slide" Target="slides/slide28.xml"/><Relationship Id="rId79" Type="http://schemas.openxmlformats.org/officeDocument/2006/relationships/font" Target="fonts/LexendDeca-regular.fntdata"/><Relationship Id="rId34" Type="http://schemas.openxmlformats.org/officeDocument/2006/relationships/slide" Target="slides/slide27.xml"/><Relationship Id="rId78" Type="http://schemas.openxmlformats.org/officeDocument/2006/relationships/font" Target="fonts/SourceCodePro-boldItalic.fntdata"/><Relationship Id="rId71" Type="http://schemas.openxmlformats.org/officeDocument/2006/relationships/font" Target="fonts/TitilliumWeb-regular.fntdata"/><Relationship Id="rId70" Type="http://schemas.openxmlformats.org/officeDocument/2006/relationships/font" Target="fonts/SourceCodeProLight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SourceCodeProLight-bold.fntdata"/><Relationship Id="rId23" Type="http://schemas.openxmlformats.org/officeDocument/2006/relationships/slide" Target="slides/slide16.xml"/><Relationship Id="rId67" Type="http://schemas.openxmlformats.org/officeDocument/2006/relationships/font" Target="fonts/SourceCodeProLight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SourceCodeProLight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3c3207026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13c320702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3c320702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13c32070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3c320702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13c320702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3c320702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13c320702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3c320702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13c320702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3c3207026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13c320702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3c3207026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13c3207026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3c3207026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13c3207026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3c320702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13c320702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3c3207026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13c320702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3c320702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13c320702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3c3207026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13c3207026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3c3207026_0_4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13c320702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3c3207026_0_5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13c3207026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3c3207026_0_5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13c3207026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3c3207026_0_5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13c3207026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3c3207026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13c3207026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3c320702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13c320702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3c3207026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13c3207026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3c3207026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13c3207026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3c320702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13c320702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3c3207026_0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113c320702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3c3207026_0_5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13c3207026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3c3207026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13c320702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3c3207026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13c320702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3c3207026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13c320702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3c3207026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13c320702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networking? Why do we care?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3c320702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13c320702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42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42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113c3207026_0_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13c3207026_0_247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1" name="Google Shape;61;g113c3207026_0_247"/>
          <p:cNvSpPr txBox="1"/>
          <p:nvPr>
            <p:ph idx="1" type="body"/>
          </p:nvPr>
        </p:nvSpPr>
        <p:spPr>
          <a:xfrm>
            <a:off x="580550" y="1352550"/>
            <a:ext cx="7597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◻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△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g113c3207026_0_2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113c3207026_0_2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113c3207026_0_234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13c3207026_0_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13c3207026_0_237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g113c3207026_0_237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113c3207026_0_2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13c3207026_0_241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3725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113c3207026_0_241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⬠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◻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△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4" name="Google Shape;74;g113c3207026_0_241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113c3207026_0_2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113c3207026_0_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13c3207026_0_252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9" name="Google Shape;79;g113c3207026_0_252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⬠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△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g113c3207026_0_252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⬠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△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g113c3207026_0_2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113c3207026_0_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13c3207026_0_258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5" name="Google Shape;85;g113c3207026_0_258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⬠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◻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△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6" name="Google Shape;86;g113c3207026_0_258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⬠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◻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△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7" name="Google Shape;87;g113c3207026_0_258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⬠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◻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△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8" name="Google Shape;88;g113c3207026_0_2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113c3207026_0_2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13c3207026_0_265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2" name="Google Shape;92;g113c3207026_0_2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13c3207026_0_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13c3207026_0_26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96" name="Google Shape;96;g113c3207026_0_26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13c3207026_0_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13c3207026_0_2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13c3207026_0_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13c3207026_0_27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3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3c3207026_0_27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3c3207026_0_4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2" name="Google Shape;112;g113c3207026_0_4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g113c3207026_0_4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113c3207026_0_3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13c3207026_0_381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13c3207026_0_3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13c3207026_0_384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0" name="Google Shape;120;g113c3207026_0_384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21" name="Google Shape;121;g113c3207026_0_384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22" name="Google Shape;122;g113c3207026_0_38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13c3207026_0_3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13c3207026_0_39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13c3207026_0_3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13c3207026_0_393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9" name="Google Shape;129;g113c3207026_0_393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13c3207026_0_3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13c3207026_0_39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3" name="Google Shape;133;g113c3207026_0_397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4" name="Google Shape;134;g113c3207026_0_39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113c3207026_0_4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13c3207026_0_402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38" name="Google Shape;138;g113c3207026_0_402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i="0" sz="9600" u="none" cap="none" strike="noStrike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9" name="Google Shape;139;g113c3207026_0_40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13c3207026_0_4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13c3207026_0_40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3" name="Google Shape;143;g113c3207026_0_407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4" name="Google Shape;144;g113c3207026_0_407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5" name="Google Shape;145;g113c3207026_0_407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6" name="Google Shape;146;g113c3207026_0_40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13c3207026_0_4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13c3207026_0_414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0" name="Google Shape;150;g113c3207026_0_4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4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113c3207026_0_4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13c3207026_0_418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54" name="Google Shape;154;g113c3207026_0_4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3c3207026_0_42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g113c3207026_0_42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8rLouAzdxQrdx-RFEK2lMlAq9kb5S1NKSImpNJFfXG4dFEvbdwTgAQu59yi-j1-pDsbQyov1vjoo2xMDf347AEcoJpg5ZBBWKkdBBn33dKqaaahYRQRSDa5qhInOyF_upxbGYn8" id="159" name="Google Shape;159;g113c3207026_0_4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66813"/>
            <a:ext cx="1021434" cy="67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13c3207026_0_429"/>
          <p:cNvSpPr txBox="1"/>
          <p:nvPr>
            <p:ph idx="1" type="body"/>
          </p:nvPr>
        </p:nvSpPr>
        <p:spPr>
          <a:xfrm>
            <a:off x="0" y="707231"/>
            <a:ext cx="90510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g113c3207026_0_429"/>
          <p:cNvSpPr txBox="1"/>
          <p:nvPr>
            <p:ph type="title"/>
          </p:nvPr>
        </p:nvSpPr>
        <p:spPr>
          <a:xfrm>
            <a:off x="0" y="28842"/>
            <a:ext cx="9144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g113c3207026_0_429"/>
          <p:cNvSpPr txBox="1"/>
          <p:nvPr>
            <p:ph idx="10" type="dt"/>
          </p:nvPr>
        </p:nvSpPr>
        <p:spPr>
          <a:xfrm>
            <a:off x="1299288" y="486081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g113c3207026_0_429"/>
          <p:cNvSpPr txBox="1"/>
          <p:nvPr>
            <p:ph idx="11" type="ftr"/>
          </p:nvPr>
        </p:nvSpPr>
        <p:spPr>
          <a:xfrm>
            <a:off x="3762570" y="485850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g113c3207026_0_429"/>
          <p:cNvSpPr txBox="1"/>
          <p:nvPr>
            <p:ph idx="12" type="sldNum"/>
          </p:nvPr>
        </p:nvSpPr>
        <p:spPr>
          <a:xfrm>
            <a:off x="7086600" y="486827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3c3207026_0_43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g113c3207026_0_43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g113c3207026_0_436"/>
          <p:cNvSpPr txBox="1"/>
          <p:nvPr>
            <p:ph idx="10" type="dt"/>
          </p:nvPr>
        </p:nvSpPr>
        <p:spPr>
          <a:xfrm>
            <a:off x="1299288" y="486081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g113c3207026_0_436"/>
          <p:cNvSpPr txBox="1"/>
          <p:nvPr>
            <p:ph idx="11" type="ftr"/>
          </p:nvPr>
        </p:nvSpPr>
        <p:spPr>
          <a:xfrm>
            <a:off x="3762570" y="485850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g113c3207026_0_436"/>
          <p:cNvSpPr txBox="1"/>
          <p:nvPr>
            <p:ph idx="12" type="sldNum"/>
          </p:nvPr>
        </p:nvSpPr>
        <p:spPr>
          <a:xfrm>
            <a:off x="7086600" y="486827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lh4.googleusercontent.com/8rLouAzdxQrdx-RFEK2lMlAq9kb5S1NKSImpNJFfXG4dFEvbdwTgAQu59yi-j1-pDsbQyov1vjoo2xMDf347AEcoJpg5ZBBWKkdBBn33dKqaaahYRQRSDa5qhInOyF_upxbGYn8" id="171" name="Google Shape;171;g113c3207026_0_4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66813"/>
            <a:ext cx="1021434" cy="67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6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46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46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8rLouAzdxQrdx-RFEK2lMlAq9kb5S1NKSImpNJFfXG4dFEvbdwTgAQu59yi-j1-pDsbQyov1vjoo2xMDf347AEcoJpg5ZBBWKkdBBn33dKqaaahYRQRSDa5qhInOyF_upxbGYn8" id="36" name="Google Shape;3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66813"/>
            <a:ext cx="1021434" cy="6788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8"/>
          <p:cNvSpPr txBox="1"/>
          <p:nvPr>
            <p:ph idx="1" type="body"/>
          </p:nvPr>
        </p:nvSpPr>
        <p:spPr>
          <a:xfrm>
            <a:off x="0" y="707231"/>
            <a:ext cx="90510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8"/>
          <p:cNvSpPr txBox="1"/>
          <p:nvPr>
            <p:ph type="title"/>
          </p:nvPr>
        </p:nvSpPr>
        <p:spPr>
          <a:xfrm>
            <a:off x="0" y="28842"/>
            <a:ext cx="9144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48"/>
          <p:cNvSpPr txBox="1"/>
          <p:nvPr>
            <p:ph idx="10" type="dt"/>
          </p:nvPr>
        </p:nvSpPr>
        <p:spPr>
          <a:xfrm>
            <a:off x="1299288" y="486081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8"/>
          <p:cNvSpPr txBox="1"/>
          <p:nvPr>
            <p:ph idx="11" type="ftr"/>
          </p:nvPr>
        </p:nvSpPr>
        <p:spPr>
          <a:xfrm>
            <a:off x="3762570" y="485850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8"/>
          <p:cNvSpPr txBox="1"/>
          <p:nvPr>
            <p:ph idx="12" type="sldNum"/>
          </p:nvPr>
        </p:nvSpPr>
        <p:spPr>
          <a:xfrm>
            <a:off x="7086600" y="486827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4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9"/>
          <p:cNvSpPr txBox="1"/>
          <p:nvPr>
            <p:ph idx="10" type="dt"/>
          </p:nvPr>
        </p:nvSpPr>
        <p:spPr>
          <a:xfrm>
            <a:off x="1299288" y="486081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9"/>
          <p:cNvSpPr txBox="1"/>
          <p:nvPr>
            <p:ph idx="11" type="ftr"/>
          </p:nvPr>
        </p:nvSpPr>
        <p:spPr>
          <a:xfrm>
            <a:off x="3762570" y="485850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9"/>
          <p:cNvSpPr txBox="1"/>
          <p:nvPr>
            <p:ph idx="12" type="sldNum"/>
          </p:nvPr>
        </p:nvSpPr>
        <p:spPr>
          <a:xfrm>
            <a:off x="7086600" y="486827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lh4.googleusercontent.com/8rLouAzdxQrdx-RFEK2lMlAq9kb5S1NKSImpNJFfXG4dFEvbdwTgAQu59yi-j1-pDsbQyov1vjoo2xMDf347AEcoJpg5ZBBWKkdBBn33dKqaaahYRQRSDa5qhInOyF_upxbGYn8" id="48" name="Google Shape;4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66813"/>
            <a:ext cx="1021434" cy="67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13c3207026_0_2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g113c3207026_0_2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g113c3207026_0_2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25275" y="-543000"/>
            <a:ext cx="1595925" cy="15959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13c3207026_0_229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Deca"/>
              <a:buNone/>
              <a:defRPr b="1" i="0" sz="24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Deca"/>
              <a:buNone/>
              <a:defRPr b="1" i="0" sz="24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Deca"/>
              <a:buNone/>
              <a:defRPr b="1" i="0" sz="24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Deca"/>
              <a:buNone/>
              <a:defRPr b="1" i="0" sz="24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Deca"/>
              <a:buNone/>
              <a:defRPr b="1" i="0" sz="24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Deca"/>
              <a:buNone/>
              <a:defRPr b="1" i="0" sz="24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Deca"/>
              <a:buNone/>
              <a:defRPr b="1" i="0" sz="24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Deca"/>
              <a:buNone/>
              <a:defRPr b="1" i="0" sz="24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Deca"/>
              <a:buNone/>
              <a:defRPr b="1" i="0" sz="24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51" name="Google Shape;51;g113c3207026_0_229"/>
          <p:cNvSpPr txBox="1"/>
          <p:nvPr>
            <p:ph idx="1" type="body"/>
          </p:nvPr>
        </p:nvSpPr>
        <p:spPr>
          <a:xfrm>
            <a:off x="580550" y="1352550"/>
            <a:ext cx="7597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⬡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◻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△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g113c3207026_0_2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g113c3207026_0_2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87300" y="67700"/>
            <a:ext cx="1810050" cy="7219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3c3207026_0_37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07" name="Google Shape;107;g113c3207026_0_376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08" name="Google Shape;108;g113c3207026_0_37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g113c3207026_0_37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25275" y="-543000"/>
            <a:ext cx="1595925" cy="15959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gif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google.com" TargetMode="External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4.jp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5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6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5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ubnetdef/WindowsScriptsForLecture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gif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Firewalls</a:t>
            </a:r>
            <a:endParaRPr/>
          </a:p>
        </p:txBody>
      </p:sp>
      <p:sp>
        <p:nvSpPr>
          <p:cNvPr id="177" name="Google Shape;177;p1"/>
          <p:cNvSpPr txBox="1"/>
          <p:nvPr>
            <p:ph idx="1" type="subTitle"/>
          </p:nvPr>
        </p:nvSpPr>
        <p:spPr>
          <a:xfrm>
            <a:off x="676200" y="2203975"/>
            <a:ext cx="58161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UBNetDef, Fall 2021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Week 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Lead Presenter: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Alec Duffy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TCP Handshake</a:t>
            </a:r>
            <a:endParaRPr/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descr="Image result for tcp session" id="241" name="Google Shape;241;p18"/>
          <p:cNvPicPr preferRelativeResize="0"/>
          <p:nvPr/>
        </p:nvPicPr>
        <p:blipFill rotWithShape="1">
          <a:blip r:embed="rId3">
            <a:alphaModFix/>
          </a:blip>
          <a:srcRect b="21065" l="0" r="0" t="0"/>
          <a:stretch/>
        </p:blipFill>
        <p:spPr>
          <a:xfrm>
            <a:off x="2324465" y="2993167"/>
            <a:ext cx="3741962" cy="194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 rotWithShape="1">
          <a:blip r:embed="rId4">
            <a:alphaModFix/>
          </a:blip>
          <a:srcRect b="69050" l="0" r="0" t="177"/>
          <a:stretch/>
        </p:blipFill>
        <p:spPr>
          <a:xfrm>
            <a:off x="376420" y="1600200"/>
            <a:ext cx="839116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Activity Takeaways</a:t>
            </a:r>
            <a:endParaRPr/>
          </a:p>
        </p:txBody>
      </p:sp>
      <p:sp>
        <p:nvSpPr>
          <p:cNvPr id="248" name="Google Shape;248;p5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TCP has sessions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UDP does not have sessions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descr="Image result for tcp header" id="249" name="Google Shape;249;p5"/>
          <p:cNvPicPr preferRelativeResize="0"/>
          <p:nvPr/>
        </p:nvPicPr>
        <p:blipFill rotWithShape="1">
          <a:blip r:embed="rId3">
            <a:alphaModFix/>
          </a:blip>
          <a:srcRect b="4054" l="6334" r="4838" t="20664"/>
          <a:stretch/>
        </p:blipFill>
        <p:spPr>
          <a:xfrm>
            <a:off x="739323" y="3149613"/>
            <a:ext cx="3325077" cy="173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dp header" id="250" name="Google Shape;250;p5"/>
          <p:cNvPicPr preferRelativeResize="0"/>
          <p:nvPr/>
        </p:nvPicPr>
        <p:blipFill rotWithShape="1">
          <a:blip r:embed="rId4">
            <a:alphaModFix/>
          </a:blip>
          <a:srcRect b="29583" l="17021" r="16849" t="41739"/>
          <a:stretch/>
        </p:blipFill>
        <p:spPr>
          <a:xfrm>
            <a:off x="4733303" y="3548343"/>
            <a:ext cx="3703524" cy="9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"/>
          <p:cNvSpPr txBox="1"/>
          <p:nvPr/>
        </p:nvSpPr>
        <p:spPr>
          <a:xfrm>
            <a:off x="1148100" y="2571750"/>
            <a:ext cx="238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TCP Header</a:t>
            </a:r>
            <a:endParaRPr b="1" i="0" sz="2500" u="none" cap="none" strike="noStrik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2" name="Google Shape;252;p5"/>
          <p:cNvSpPr txBox="1"/>
          <p:nvPr/>
        </p:nvSpPr>
        <p:spPr>
          <a:xfrm>
            <a:off x="5391063" y="2978950"/>
            <a:ext cx="238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UDP Header</a:t>
            </a:r>
            <a:endParaRPr b="1" i="0" sz="2500" u="none" cap="none" strike="noStrik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3c3207026_0_4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Application Layer</a:t>
            </a:r>
            <a:endParaRPr/>
          </a:p>
        </p:txBody>
      </p:sp>
      <p:sp>
        <p:nvSpPr>
          <p:cNvPr id="258" name="Google Shape;258;g113c3207026_0_46"/>
          <p:cNvSpPr txBox="1"/>
          <p:nvPr>
            <p:ph idx="1" type="body"/>
          </p:nvPr>
        </p:nvSpPr>
        <p:spPr>
          <a:xfrm>
            <a:off x="71450" y="1705375"/>
            <a:ext cx="6090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▰"/>
            </a:pPr>
            <a:r>
              <a:rPr lang="en-US" sz="1800"/>
              <a:t>The transport layer cannot do it all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For example: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Domain Name Service (DNS) Protocol</a:t>
            </a:r>
            <a:endParaRPr sz="18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May require TCP or UDP protocols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Hypertext Transfer Protocol (HTTP)</a:t>
            </a:r>
            <a:endParaRPr sz="18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Often requires two different devices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Common port numbers are assigned to popular application protocols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id="259" name="Google Shape;259;g113c3207026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4900" y="3109025"/>
            <a:ext cx="1932525" cy="19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13c3207026_0_46"/>
          <p:cNvPicPr preferRelativeResize="0"/>
          <p:nvPr/>
        </p:nvPicPr>
        <p:blipFill rotWithShape="1">
          <a:blip r:embed="rId4">
            <a:alphaModFix/>
          </a:blip>
          <a:srcRect b="0" l="0" r="64230" t="0"/>
          <a:stretch/>
        </p:blipFill>
        <p:spPr>
          <a:xfrm>
            <a:off x="7318050" y="143416"/>
            <a:ext cx="1497826" cy="28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13c3207026_0_46"/>
          <p:cNvSpPr/>
          <p:nvPr/>
        </p:nvSpPr>
        <p:spPr>
          <a:xfrm>
            <a:off x="7375763" y="143425"/>
            <a:ext cx="1382400" cy="121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13c3207026_0_46"/>
          <p:cNvSpPr/>
          <p:nvPr/>
        </p:nvSpPr>
        <p:spPr>
          <a:xfrm>
            <a:off x="7086575" y="82375"/>
            <a:ext cx="289200" cy="1332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13c3207026_0_46"/>
          <p:cNvSpPr txBox="1"/>
          <p:nvPr/>
        </p:nvSpPr>
        <p:spPr>
          <a:xfrm>
            <a:off x="4948550" y="525625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“Application Layer”</a:t>
            </a:r>
            <a:endParaRPr b="1" i="0" sz="1700" u="none" cap="none" strike="noStrike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3c3207026_0_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269" name="Google Shape;269;g113c3207026_0_7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How does your computer get to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www.Google.com</a:t>
            </a:r>
            <a:r>
              <a:rPr lang="en-US" sz="1800"/>
              <a:t>?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A DNS server is used to translate a website name to and IP address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id="270" name="Google Shape;270;g113c3207026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8975" y="2694225"/>
            <a:ext cx="4086047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13c3207026_0_7"/>
          <p:cNvSpPr/>
          <p:nvPr/>
        </p:nvSpPr>
        <p:spPr>
          <a:xfrm>
            <a:off x="3471875" y="2764625"/>
            <a:ext cx="1157400" cy="23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13c3207026_0_7"/>
          <p:cNvSpPr/>
          <p:nvPr/>
        </p:nvSpPr>
        <p:spPr>
          <a:xfrm>
            <a:off x="3587550" y="3220125"/>
            <a:ext cx="1702800" cy="23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3c3207026_0_290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DNS Demo</a:t>
            </a:r>
            <a:endParaRPr/>
          </a:p>
        </p:txBody>
      </p:sp>
      <p:sp>
        <p:nvSpPr>
          <p:cNvPr id="278" name="Google Shape;278;g113c3207026_0_290"/>
          <p:cNvSpPr txBox="1"/>
          <p:nvPr>
            <p:ph idx="1" type="body"/>
          </p:nvPr>
        </p:nvSpPr>
        <p:spPr>
          <a:xfrm>
            <a:off x="580550" y="1352550"/>
            <a:ext cx="7597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/>
              <a:t>Open a CLI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 Light"/>
              <a:buChar char="⬡"/>
            </a:pPr>
            <a:r>
              <a:rPr lang="en-US">
                <a:latin typeface="Source Code Pro Light"/>
                <a:ea typeface="Source Code Pro Light"/>
                <a:cs typeface="Source Code Pro Light"/>
                <a:sym typeface="Source Code Pro Light"/>
              </a:rPr>
              <a:t>nslookup washington.edu</a:t>
            </a:r>
            <a:endParaRPr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/>
              <a:t>Copy IP Address into web browser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/>
              <a:t>You may need to use </a:t>
            </a:r>
            <a:r>
              <a:rPr lang="en-US">
                <a:latin typeface="Source Code Pro Light"/>
                <a:ea typeface="Source Code Pro Light"/>
                <a:cs typeface="Source Code Pro Light"/>
                <a:sym typeface="Source Code Pro Light"/>
              </a:rPr>
              <a:t>http://</a:t>
            </a:r>
            <a:r>
              <a:rPr lang="en-US"/>
              <a:t> as a URL prefix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Directional Flow</a:t>
            </a:r>
            <a:endParaRPr/>
          </a:p>
        </p:txBody>
      </p:sp>
      <p:sp>
        <p:nvSpPr>
          <p:cNvPr id="284" name="Google Shape;284;p7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85" name="Google Shape;285;p7"/>
          <p:cNvPicPr preferRelativeResize="0"/>
          <p:nvPr/>
        </p:nvPicPr>
        <p:blipFill rotWithShape="1">
          <a:blip r:embed="rId3">
            <a:alphaModFix/>
          </a:blip>
          <a:srcRect b="3284" l="6023" r="0" t="2043"/>
          <a:stretch/>
        </p:blipFill>
        <p:spPr>
          <a:xfrm>
            <a:off x="2093599" y="1279275"/>
            <a:ext cx="1882425" cy="369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7507" y="1279279"/>
            <a:ext cx="1590489" cy="382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Data flows freely… for now</a:t>
            </a:r>
            <a:endParaRPr/>
          </a:p>
        </p:txBody>
      </p:sp>
      <p:sp>
        <p:nvSpPr>
          <p:cNvPr id="292" name="Google Shape;292;p8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93" name="Google Shape;2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795" y="1228795"/>
            <a:ext cx="5934644" cy="358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/>
          <p:nvPr>
            <p:ph type="ctrTitle"/>
          </p:nvPr>
        </p:nvSpPr>
        <p:spPr>
          <a:xfrm>
            <a:off x="1673550" y="14119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3c3207026_0_3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Break slide</a:t>
            </a:r>
            <a:endParaRPr/>
          </a:p>
        </p:txBody>
      </p:sp>
      <p:sp>
        <p:nvSpPr>
          <p:cNvPr id="304" name="Google Shape;304;g113c3207026_0_3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-US"/>
              <a:t>Please return in 10 minutes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3c3207026_0_4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In Class Activity</a:t>
            </a:r>
            <a:endParaRPr/>
          </a:p>
        </p:txBody>
      </p:sp>
      <p:sp>
        <p:nvSpPr>
          <p:cNvPr id="310" name="Google Shape;310;g113c3207026_0_4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/>
              <a:t>Hands-on Migration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Agenda – Week 3</a:t>
            </a:r>
            <a:endParaRPr/>
          </a:p>
        </p:txBody>
      </p:sp>
      <p:sp>
        <p:nvSpPr>
          <p:cNvPr id="183" name="Google Shape;183;p2"/>
          <p:cNvSpPr txBox="1"/>
          <p:nvPr>
            <p:ph idx="1" type="body"/>
          </p:nvPr>
        </p:nvSpPr>
        <p:spPr>
          <a:xfrm>
            <a:off x="457200" y="1291975"/>
            <a:ext cx="6025500" cy="3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/>
              <a:t>Networking Part 2 with Ports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/>
              <a:t>Hands-on  Activity 1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/>
              <a:t>The Application layer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▰"/>
            </a:pPr>
            <a:r>
              <a:rPr lang="en-US"/>
              <a:t>Domain Name Service Demo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/>
              <a:t>Directional Flow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/>
              <a:t>Hands-on Activity 2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/>
              <a:t>The Logic of Firewalls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/>
              <a:t>Homework System Prep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3c3207026_0_458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Activity – Migrate Windows to 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AdminNet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6" name="Google Shape;316;g113c3207026_0_458"/>
          <p:cNvSpPr txBox="1"/>
          <p:nvPr>
            <p:ph idx="1" type="body"/>
          </p:nvPr>
        </p:nvSpPr>
        <p:spPr>
          <a:xfrm>
            <a:off x="580550" y="1352550"/>
            <a:ext cx="7597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/>
              <a:t>Migrate your Windows client from </a:t>
            </a:r>
            <a:r>
              <a:rPr lang="en-US">
                <a:solidFill>
                  <a:schemeClr val="accent4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ServerNet</a:t>
            </a:r>
            <a:r>
              <a:rPr lang="en-US"/>
              <a:t> to </a:t>
            </a:r>
            <a:r>
              <a:rPr lang="en-US">
                <a:solidFill>
                  <a:schemeClr val="accent4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AdminNet</a:t>
            </a:r>
            <a:r>
              <a:rPr lang="en-US"/>
              <a:t>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3c3207026_0_541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Activity – Migrate Windows to 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AdminNet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2" name="Google Shape;322;g113c3207026_0_541"/>
          <p:cNvSpPr txBox="1"/>
          <p:nvPr>
            <p:ph idx="1" type="body"/>
          </p:nvPr>
        </p:nvSpPr>
        <p:spPr>
          <a:xfrm>
            <a:off x="641450" y="990900"/>
            <a:ext cx="7597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accent4"/>
                </a:solidFill>
              </a:rPr>
              <a:t>Before</a:t>
            </a:r>
            <a:endParaRPr sz="24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23" name="Google Shape;323;g113c3207026_0_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787" y="1452950"/>
            <a:ext cx="6250426" cy="359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3c3207026_0_546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Activity – Migrate Windows to 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AdminNet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9" name="Google Shape;329;g113c3207026_0_546"/>
          <p:cNvSpPr txBox="1"/>
          <p:nvPr>
            <p:ph idx="1" type="body"/>
          </p:nvPr>
        </p:nvSpPr>
        <p:spPr>
          <a:xfrm>
            <a:off x="773400" y="990900"/>
            <a:ext cx="7597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accent4"/>
                </a:solidFill>
              </a:rPr>
              <a:t>After</a:t>
            </a:r>
            <a:endParaRPr sz="2400">
              <a:solidFill>
                <a:schemeClr val="accent4"/>
              </a:solidFill>
            </a:endParaRPr>
          </a:p>
        </p:txBody>
      </p:sp>
      <p:pic>
        <p:nvPicPr>
          <p:cNvPr id="330" name="Google Shape;330;g113c3207026_0_5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074" y="1470350"/>
            <a:ext cx="6379852" cy="362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"/>
          <p:cNvSpPr txBox="1"/>
          <p:nvPr>
            <p:ph type="ctrTitle"/>
          </p:nvPr>
        </p:nvSpPr>
        <p:spPr>
          <a:xfrm>
            <a:off x="1593850" y="19249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Why Firewalls?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903" y="1235100"/>
            <a:ext cx="6688175" cy="18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3"/>
          <p:cNvSpPr txBox="1"/>
          <p:nvPr/>
        </p:nvSpPr>
        <p:spPr>
          <a:xfrm>
            <a:off x="1543050" y="3964775"/>
            <a:ext cx="60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42" name="Google Shape;342;p13"/>
          <p:cNvSpPr txBox="1"/>
          <p:nvPr>
            <p:ph type="ctrTitle"/>
          </p:nvPr>
        </p:nvSpPr>
        <p:spPr>
          <a:xfrm>
            <a:off x="1673538" y="30817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400"/>
              <a:t>Any networked device can access the mission-critical system</a:t>
            </a:r>
            <a:endParaRPr sz="3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/>
          <p:nvPr/>
        </p:nvSpPr>
        <p:spPr>
          <a:xfrm>
            <a:off x="973600" y="1175650"/>
            <a:ext cx="6769200" cy="388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network segmentation" id="348" name="Google Shape;3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496" y="72074"/>
            <a:ext cx="6596904" cy="491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42750"/>
            <a:ext cx="8839202" cy="3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Types of Firewalls</a:t>
            </a:r>
            <a:endParaRPr/>
          </a:p>
        </p:txBody>
      </p:sp>
      <p:sp>
        <p:nvSpPr>
          <p:cNvPr id="359" name="Google Shape;359;p16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Packet Filters (GEN 1)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Stateful Firewalls (GEN 2)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Host-Based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pfSense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Next-generation Firewalls (NGFW)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Palo Alto (coming soon in this class)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"/>
          <p:cNvSpPr txBox="1"/>
          <p:nvPr>
            <p:ph type="title"/>
          </p:nvPr>
        </p:nvSpPr>
        <p:spPr>
          <a:xfrm>
            <a:off x="457200" y="434575"/>
            <a:ext cx="627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Host based Firewalls</a:t>
            </a:r>
            <a:endParaRPr/>
          </a:p>
        </p:txBody>
      </p:sp>
      <p:pic>
        <p:nvPicPr>
          <p:cNvPr descr="Image result for Windows Defender firewall" id="365" name="Google Shape;365;p21"/>
          <p:cNvPicPr preferRelativeResize="0"/>
          <p:nvPr/>
        </p:nvPicPr>
        <p:blipFill rotWithShape="1">
          <a:blip r:embed="rId3">
            <a:alphaModFix/>
          </a:blip>
          <a:srcRect b="6177" l="0" r="2709" t="0"/>
          <a:stretch/>
        </p:blipFill>
        <p:spPr>
          <a:xfrm>
            <a:off x="6429823" y="698673"/>
            <a:ext cx="2374472" cy="1772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ptables" id="366" name="Google Shape;366;p21"/>
          <p:cNvPicPr preferRelativeResize="0"/>
          <p:nvPr/>
        </p:nvPicPr>
        <p:blipFill rotWithShape="1">
          <a:blip r:embed="rId4">
            <a:alphaModFix/>
          </a:blip>
          <a:srcRect b="3258" l="-864" r="0" t="4509"/>
          <a:stretch/>
        </p:blipFill>
        <p:spPr>
          <a:xfrm>
            <a:off x="5768575" y="3145325"/>
            <a:ext cx="3315375" cy="19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400" y="1640209"/>
            <a:ext cx="5472299" cy="18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00" y="3503275"/>
            <a:ext cx="784250" cy="6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8437" y="3503275"/>
            <a:ext cx="784250" cy="6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7275" y="3503275"/>
            <a:ext cx="784250" cy="6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6900" y="3503275"/>
            <a:ext cx="784250" cy="6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91150" y="3503275"/>
            <a:ext cx="784250" cy="6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3c3207026_0_5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In Class Activity</a:t>
            </a:r>
            <a:endParaRPr/>
          </a:p>
        </p:txBody>
      </p:sp>
      <p:sp>
        <p:nvSpPr>
          <p:cNvPr id="378" name="Google Shape;378;g113c3207026_0_5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TCP/UDP Packet Polo with Firewall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 txBox="1"/>
          <p:nvPr>
            <p:ph type="ctrTitle"/>
          </p:nvPr>
        </p:nvSpPr>
        <p:spPr>
          <a:xfrm>
            <a:off x="1593850" y="19249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Networking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Part 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3c3207026_0_523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TCP/UDP Packet Polo with Firewall</a:t>
            </a:r>
            <a:endParaRPr/>
          </a:p>
        </p:txBody>
      </p:sp>
      <p:sp>
        <p:nvSpPr>
          <p:cNvPr id="384" name="Google Shape;384;g113c3207026_0_523"/>
          <p:cNvSpPr txBox="1"/>
          <p:nvPr>
            <p:ph idx="1" type="body"/>
          </p:nvPr>
        </p:nvSpPr>
        <p:spPr>
          <a:xfrm>
            <a:off x="580550" y="1352550"/>
            <a:ext cx="7597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Image result for tcp session" id="385" name="Google Shape;385;g113c3207026_0_523"/>
          <p:cNvPicPr preferRelativeResize="0"/>
          <p:nvPr/>
        </p:nvPicPr>
        <p:blipFill rotWithShape="1">
          <a:blip r:embed="rId3">
            <a:alphaModFix/>
          </a:blip>
          <a:srcRect b="21066" l="0" r="0" t="0"/>
          <a:stretch/>
        </p:blipFill>
        <p:spPr>
          <a:xfrm>
            <a:off x="2508165" y="1961217"/>
            <a:ext cx="3741962" cy="194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3c3207026_0_5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In Class Activity</a:t>
            </a:r>
            <a:endParaRPr/>
          </a:p>
        </p:txBody>
      </p:sp>
      <p:sp>
        <p:nvSpPr>
          <p:cNvPr id="391" name="Google Shape;391;g113c3207026_0_5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Login to pfSense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3c3207026_0_513"/>
          <p:cNvSpPr txBox="1"/>
          <p:nvPr>
            <p:ph type="title"/>
          </p:nvPr>
        </p:nvSpPr>
        <p:spPr>
          <a:xfrm>
            <a:off x="580550" y="205975"/>
            <a:ext cx="831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Current Network State</a:t>
            </a:r>
            <a:endParaRPr/>
          </a:p>
        </p:txBody>
      </p:sp>
      <p:sp>
        <p:nvSpPr>
          <p:cNvPr id="397" name="Google Shape;397;g113c3207026_0_513"/>
          <p:cNvSpPr txBox="1"/>
          <p:nvPr>
            <p:ph idx="1" type="body"/>
          </p:nvPr>
        </p:nvSpPr>
        <p:spPr>
          <a:xfrm>
            <a:off x="580550" y="1352550"/>
            <a:ext cx="7597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98" name="Google Shape;398;g113c3207026_0_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074" y="1352550"/>
            <a:ext cx="6379852" cy="362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3c3207026_0_46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Header to Firewall</a:t>
            </a:r>
            <a:endParaRPr/>
          </a:p>
        </p:txBody>
      </p:sp>
      <p:pic>
        <p:nvPicPr>
          <p:cNvPr id="404" name="Google Shape;404;g113c3207026_0_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875" y="3030871"/>
            <a:ext cx="3600449" cy="1942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fsense firewall rules" id="405" name="Google Shape;405;g113c3207026_0_465"/>
          <p:cNvPicPr preferRelativeResize="0"/>
          <p:nvPr/>
        </p:nvPicPr>
        <p:blipFill rotWithShape="1">
          <a:blip r:embed="rId4">
            <a:alphaModFix/>
          </a:blip>
          <a:srcRect b="10512" l="1128" r="3213" t="54619"/>
          <a:stretch/>
        </p:blipFill>
        <p:spPr>
          <a:xfrm>
            <a:off x="266954" y="1463425"/>
            <a:ext cx="7052197" cy="136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13c3207026_0_465"/>
          <p:cNvSpPr/>
          <p:nvPr/>
        </p:nvSpPr>
        <p:spPr>
          <a:xfrm>
            <a:off x="6893350" y="3738225"/>
            <a:ext cx="817500" cy="266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13c3207026_0_465"/>
          <p:cNvSpPr/>
          <p:nvPr/>
        </p:nvSpPr>
        <p:spPr>
          <a:xfrm>
            <a:off x="1240925" y="1662450"/>
            <a:ext cx="488400" cy="1166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3c3207026_0_55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Header to Firewall</a:t>
            </a:r>
            <a:endParaRPr/>
          </a:p>
        </p:txBody>
      </p:sp>
      <p:pic>
        <p:nvPicPr>
          <p:cNvPr id="413" name="Google Shape;413;g113c3207026_0_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875" y="3030871"/>
            <a:ext cx="3600449" cy="1942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fsense firewall rules" id="414" name="Google Shape;414;g113c3207026_0_555"/>
          <p:cNvPicPr preferRelativeResize="0"/>
          <p:nvPr/>
        </p:nvPicPr>
        <p:blipFill rotWithShape="1">
          <a:blip r:embed="rId4">
            <a:alphaModFix/>
          </a:blip>
          <a:srcRect b="10512" l="1128" r="3213" t="54619"/>
          <a:stretch/>
        </p:blipFill>
        <p:spPr>
          <a:xfrm>
            <a:off x="266954" y="1463425"/>
            <a:ext cx="7052197" cy="136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13c3207026_0_555"/>
          <p:cNvSpPr/>
          <p:nvPr/>
        </p:nvSpPr>
        <p:spPr>
          <a:xfrm>
            <a:off x="6701925" y="4016650"/>
            <a:ext cx="1171800" cy="266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13c3207026_0_555"/>
          <p:cNvSpPr/>
          <p:nvPr/>
        </p:nvSpPr>
        <p:spPr>
          <a:xfrm>
            <a:off x="1740050" y="1662375"/>
            <a:ext cx="459000" cy="1166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3c3207026_0_563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Header to Firewall</a:t>
            </a:r>
            <a:endParaRPr/>
          </a:p>
        </p:txBody>
      </p:sp>
      <p:pic>
        <p:nvPicPr>
          <p:cNvPr id="422" name="Google Shape;422;g113c3207026_0_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875" y="3030871"/>
            <a:ext cx="3600449" cy="1942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fsense firewall rules" id="423" name="Google Shape;423;g113c3207026_0_563"/>
          <p:cNvPicPr preferRelativeResize="0"/>
          <p:nvPr/>
        </p:nvPicPr>
        <p:blipFill rotWithShape="1">
          <a:blip r:embed="rId4">
            <a:alphaModFix/>
          </a:blip>
          <a:srcRect b="10512" l="1128" r="3213" t="54619"/>
          <a:stretch/>
        </p:blipFill>
        <p:spPr>
          <a:xfrm>
            <a:off x="266954" y="1463425"/>
            <a:ext cx="7052197" cy="136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13c3207026_0_563"/>
          <p:cNvSpPr/>
          <p:nvPr/>
        </p:nvSpPr>
        <p:spPr>
          <a:xfrm>
            <a:off x="5849325" y="4608250"/>
            <a:ext cx="1145700" cy="2664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13c3207026_0_563"/>
          <p:cNvSpPr/>
          <p:nvPr/>
        </p:nvSpPr>
        <p:spPr>
          <a:xfrm>
            <a:off x="2171850" y="1662375"/>
            <a:ext cx="273000" cy="11664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3c3207026_0_57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Header to Firewall</a:t>
            </a:r>
            <a:endParaRPr/>
          </a:p>
        </p:txBody>
      </p:sp>
      <p:pic>
        <p:nvPicPr>
          <p:cNvPr id="431" name="Google Shape;431;g113c3207026_0_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875" y="3030871"/>
            <a:ext cx="3600449" cy="1942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fsense firewall rules" id="432" name="Google Shape;432;g113c3207026_0_571"/>
          <p:cNvPicPr preferRelativeResize="0"/>
          <p:nvPr/>
        </p:nvPicPr>
        <p:blipFill rotWithShape="1">
          <a:blip r:embed="rId4">
            <a:alphaModFix/>
          </a:blip>
          <a:srcRect b="10512" l="1128" r="3213" t="54619"/>
          <a:stretch/>
        </p:blipFill>
        <p:spPr>
          <a:xfrm>
            <a:off x="266954" y="1463425"/>
            <a:ext cx="7052197" cy="136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13c3207026_0_571"/>
          <p:cNvSpPr/>
          <p:nvPr/>
        </p:nvSpPr>
        <p:spPr>
          <a:xfrm>
            <a:off x="6554050" y="4286350"/>
            <a:ext cx="1450200" cy="2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113c3207026_0_571"/>
          <p:cNvSpPr/>
          <p:nvPr/>
        </p:nvSpPr>
        <p:spPr>
          <a:xfrm>
            <a:off x="2424175" y="1662375"/>
            <a:ext cx="647100" cy="11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3c3207026_0_580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Header to Firewall</a:t>
            </a:r>
            <a:endParaRPr/>
          </a:p>
        </p:txBody>
      </p:sp>
      <p:pic>
        <p:nvPicPr>
          <p:cNvPr id="440" name="Google Shape;440;g113c3207026_0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875" y="3030871"/>
            <a:ext cx="3600449" cy="1942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fsense firewall rules" id="441" name="Google Shape;441;g113c3207026_0_580"/>
          <p:cNvPicPr preferRelativeResize="0"/>
          <p:nvPr/>
        </p:nvPicPr>
        <p:blipFill rotWithShape="1">
          <a:blip r:embed="rId4">
            <a:alphaModFix/>
          </a:blip>
          <a:srcRect b="10512" l="1128" r="3213" t="54619"/>
          <a:stretch/>
        </p:blipFill>
        <p:spPr>
          <a:xfrm>
            <a:off x="266954" y="1463425"/>
            <a:ext cx="7052197" cy="136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13c3207026_0_580"/>
          <p:cNvSpPr/>
          <p:nvPr/>
        </p:nvSpPr>
        <p:spPr>
          <a:xfrm>
            <a:off x="7424075" y="4599550"/>
            <a:ext cx="1450200" cy="266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13c3207026_0_580"/>
          <p:cNvSpPr/>
          <p:nvPr/>
        </p:nvSpPr>
        <p:spPr>
          <a:xfrm>
            <a:off x="3068000" y="1662375"/>
            <a:ext cx="664500" cy="1166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Header to Firewall</a:t>
            </a:r>
            <a:endParaRPr/>
          </a:p>
        </p:txBody>
      </p:sp>
      <p:pic>
        <p:nvPicPr>
          <p:cNvPr id="449" name="Google Shape;4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875" y="3030871"/>
            <a:ext cx="3600449" cy="1942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fsense firewall rules" id="450" name="Google Shape;450;p17"/>
          <p:cNvPicPr preferRelativeResize="0"/>
          <p:nvPr/>
        </p:nvPicPr>
        <p:blipFill rotWithShape="1">
          <a:blip r:embed="rId4">
            <a:alphaModFix/>
          </a:blip>
          <a:srcRect b="10513" l="1128" r="3212" t="54619"/>
          <a:stretch/>
        </p:blipFill>
        <p:spPr>
          <a:xfrm>
            <a:off x="266954" y="1463425"/>
            <a:ext cx="7052197" cy="136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>
            <a:off x="1864525" y="2014550"/>
            <a:ext cx="4136225" cy="2175250"/>
          </a:xfrm>
          <a:custGeom>
            <a:rect b="b" l="l" r="r" t="t"/>
            <a:pathLst>
              <a:path extrusionOk="0" h="87010" w="165449">
                <a:moveTo>
                  <a:pt x="0" y="0"/>
                </a:moveTo>
                <a:lnTo>
                  <a:pt x="14144" y="74580"/>
                </a:lnTo>
                <a:lnTo>
                  <a:pt x="165449" y="8701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7"/>
          <p:cNvSpPr/>
          <p:nvPr/>
        </p:nvSpPr>
        <p:spPr>
          <a:xfrm>
            <a:off x="2293150" y="2025250"/>
            <a:ext cx="3600450" cy="2689625"/>
          </a:xfrm>
          <a:custGeom>
            <a:rect b="b" l="l" r="r" t="t"/>
            <a:pathLst>
              <a:path extrusionOk="0" h="107585" w="144018">
                <a:moveTo>
                  <a:pt x="0" y="0"/>
                </a:moveTo>
                <a:lnTo>
                  <a:pt x="37719" y="102870"/>
                </a:lnTo>
                <a:lnTo>
                  <a:pt x="144018" y="107585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7"/>
          <p:cNvSpPr/>
          <p:nvPr/>
        </p:nvSpPr>
        <p:spPr>
          <a:xfrm>
            <a:off x="2839650" y="2003825"/>
            <a:ext cx="3311125" cy="2400300"/>
          </a:xfrm>
          <a:custGeom>
            <a:rect b="b" l="l" r="r" t="t"/>
            <a:pathLst>
              <a:path extrusionOk="0" h="96012" w="132445">
                <a:moveTo>
                  <a:pt x="0" y="0"/>
                </a:moveTo>
                <a:lnTo>
                  <a:pt x="43291" y="93869"/>
                </a:lnTo>
                <a:lnTo>
                  <a:pt x="132445" y="96012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7"/>
          <p:cNvSpPr/>
          <p:nvPr/>
        </p:nvSpPr>
        <p:spPr>
          <a:xfrm>
            <a:off x="3246825" y="2078825"/>
            <a:ext cx="4125525" cy="2914650"/>
          </a:xfrm>
          <a:custGeom>
            <a:rect b="b" l="l" r="r" t="t"/>
            <a:pathLst>
              <a:path extrusionOk="0" h="116586" w="165021">
                <a:moveTo>
                  <a:pt x="0" y="0"/>
                </a:moveTo>
                <a:lnTo>
                  <a:pt x="12002" y="114015"/>
                </a:lnTo>
                <a:lnTo>
                  <a:pt x="164164" y="116586"/>
                </a:lnTo>
                <a:lnTo>
                  <a:pt x="165021" y="106728"/>
                </a:lnTo>
              </a:path>
            </a:pathLst>
          </a:cu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7"/>
          <p:cNvSpPr/>
          <p:nvPr/>
        </p:nvSpPr>
        <p:spPr>
          <a:xfrm>
            <a:off x="1371600" y="2014550"/>
            <a:ext cx="5497125" cy="1864500"/>
          </a:xfrm>
          <a:custGeom>
            <a:rect b="b" l="l" r="r" t="t"/>
            <a:pathLst>
              <a:path extrusionOk="0" h="74580" w="219885">
                <a:moveTo>
                  <a:pt x="0" y="0"/>
                </a:moveTo>
                <a:lnTo>
                  <a:pt x="4286" y="66008"/>
                </a:lnTo>
                <a:lnTo>
                  <a:pt x="219885" y="74580"/>
                </a:ln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/>
          <p:cNvSpPr txBox="1"/>
          <p:nvPr>
            <p:ph type="ctrTitle"/>
          </p:nvPr>
        </p:nvSpPr>
        <p:spPr>
          <a:xfrm>
            <a:off x="727075" y="1991850"/>
            <a:ext cx="768985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The Logic of Firewalls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Networking Part 2</a:t>
            </a:r>
            <a:endParaRPr/>
          </a:p>
        </p:txBody>
      </p:sp>
      <p:sp>
        <p:nvSpPr>
          <p:cNvPr id="194" name="Google Shape;194;p4"/>
          <p:cNvSpPr txBox="1"/>
          <p:nvPr>
            <p:ph idx="1" type="body"/>
          </p:nvPr>
        </p:nvSpPr>
        <p:spPr>
          <a:xfrm>
            <a:off x="71450" y="1705375"/>
            <a:ext cx="6090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Data is transmitted using network packets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Packets contain headers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Headers tell networking appliances what to do with packets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descr="Image result for data packet" id="195" name="Google Shape;195;p4"/>
          <p:cNvPicPr preferRelativeResize="0"/>
          <p:nvPr/>
        </p:nvPicPr>
        <p:blipFill rotWithShape="1">
          <a:blip r:embed="rId3">
            <a:alphaModFix/>
          </a:blip>
          <a:srcRect b="53178" l="53486" r="3934" t="31873"/>
          <a:stretch/>
        </p:blipFill>
        <p:spPr>
          <a:xfrm>
            <a:off x="4985150" y="3557600"/>
            <a:ext cx="3762349" cy="7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457200" y="434575"/>
            <a:ext cx="758825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Rule Hierarchy</a:t>
            </a:r>
            <a:endParaRPr/>
          </a:p>
        </p:txBody>
      </p:sp>
      <p:sp>
        <p:nvSpPr>
          <p:cNvPr id="466" name="Google Shape;466;p27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Each packet is checked against rules.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Rules are enforced from top to bottom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Packets can be:</a:t>
            </a:r>
            <a:endParaRPr/>
          </a:p>
          <a:p>
            <a: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Rejected</a:t>
            </a:r>
            <a:endParaRPr/>
          </a:p>
          <a:p>
            <a: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Dropped</a:t>
            </a:r>
            <a:endParaRPr/>
          </a:p>
          <a:p>
            <a: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Allowed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descr="Image result for pfsense firewall rules" id="467" name="Google Shape;467;p27"/>
          <p:cNvPicPr preferRelativeResize="0"/>
          <p:nvPr/>
        </p:nvPicPr>
        <p:blipFill rotWithShape="1">
          <a:blip r:embed="rId3">
            <a:alphaModFix/>
          </a:blip>
          <a:srcRect b="10516" l="1388" r="3209" t="42336"/>
          <a:stretch/>
        </p:blipFill>
        <p:spPr>
          <a:xfrm>
            <a:off x="944623" y="3252591"/>
            <a:ext cx="7254753" cy="165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3c3207026_0_479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How Traffic Flows</a:t>
            </a:r>
            <a:endParaRPr/>
          </a:p>
        </p:txBody>
      </p:sp>
      <p:pic>
        <p:nvPicPr>
          <p:cNvPr id="473" name="Google Shape;473;g113c3207026_0_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331" y="0"/>
            <a:ext cx="45660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13c3207026_0_479"/>
          <p:cNvSpPr txBox="1"/>
          <p:nvPr>
            <p:ph idx="1" type="body"/>
          </p:nvPr>
        </p:nvSpPr>
        <p:spPr>
          <a:xfrm>
            <a:off x="457200" y="1291975"/>
            <a:ext cx="69846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Your Network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g113c3207026_0_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8076" y="2983"/>
            <a:ext cx="5600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13c3207026_0_48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How Traffic Flows</a:t>
            </a:r>
            <a:endParaRPr/>
          </a:p>
        </p:txBody>
      </p:sp>
      <p:sp>
        <p:nvSpPr>
          <p:cNvPr id="481" name="Google Shape;481;g113c3207026_0_485"/>
          <p:cNvSpPr txBox="1"/>
          <p:nvPr/>
        </p:nvSpPr>
        <p:spPr>
          <a:xfrm>
            <a:off x="457200" y="1291975"/>
            <a:ext cx="52926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●"/>
            </a:pPr>
            <a:r>
              <a:rPr b="0" i="0" lang="en-US" sz="24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From LAN (AdminNet) to Web</a:t>
            </a:r>
            <a:endParaRPr b="0" i="0" sz="2400" u="none" cap="none" strike="noStrike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3c3207026_0_49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How Traffic Flows</a:t>
            </a:r>
            <a:endParaRPr/>
          </a:p>
        </p:txBody>
      </p:sp>
      <p:pic>
        <p:nvPicPr>
          <p:cNvPr id="487" name="Google Shape;487;g113c3207026_0_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331" y="0"/>
            <a:ext cx="45660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13c3207026_0_491"/>
          <p:cNvSpPr txBox="1"/>
          <p:nvPr>
            <p:ph idx="1" type="body"/>
          </p:nvPr>
        </p:nvSpPr>
        <p:spPr>
          <a:xfrm>
            <a:off x="457200" y="1291975"/>
            <a:ext cx="69846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Your Network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3c3207026_0_497"/>
          <p:cNvSpPr txBox="1"/>
          <p:nvPr>
            <p:ph type="title"/>
          </p:nvPr>
        </p:nvSpPr>
        <p:spPr>
          <a:xfrm>
            <a:off x="178275" y="155650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How Traffic Flows</a:t>
            </a:r>
            <a:endParaRPr/>
          </a:p>
        </p:txBody>
      </p:sp>
      <p:sp>
        <p:nvSpPr>
          <p:cNvPr id="494" name="Google Shape;494;g113c3207026_0_497"/>
          <p:cNvSpPr txBox="1"/>
          <p:nvPr/>
        </p:nvSpPr>
        <p:spPr>
          <a:xfrm>
            <a:off x="457200" y="1994700"/>
            <a:ext cx="46416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●"/>
            </a:pPr>
            <a:r>
              <a:rPr b="0" i="0" lang="en-US" sz="24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From Web to LAN (AdminNet)</a:t>
            </a:r>
            <a:endParaRPr b="0" i="0" sz="2400" u="none" cap="none" strike="noStrike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 Light"/>
              <a:buChar char="○"/>
            </a:pPr>
            <a:r>
              <a:rPr b="0" i="0" lang="en-US" sz="24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Web inbound is managed by the WAN (External) interface</a:t>
            </a:r>
            <a:endParaRPr b="0" i="0" sz="2400" u="none" cap="none" strike="noStrike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95" name="Google Shape;495;g113c3207026_0_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576" y="0"/>
            <a:ext cx="52106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"/>
          <p:cNvSpPr txBox="1"/>
          <p:nvPr>
            <p:ph type="title"/>
          </p:nvPr>
        </p:nvSpPr>
        <p:spPr>
          <a:xfrm>
            <a:off x="457200" y="434575"/>
            <a:ext cx="758825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Catch all rule</a:t>
            </a:r>
            <a:endParaRPr/>
          </a:p>
        </p:txBody>
      </p:sp>
      <p:sp>
        <p:nvSpPr>
          <p:cNvPr id="501" name="Google Shape;501;p28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What if a packet doesn’t match any of our rules?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3c3207026_0_536"/>
          <p:cNvSpPr txBox="1"/>
          <p:nvPr>
            <p:ph type="title"/>
          </p:nvPr>
        </p:nvSpPr>
        <p:spPr>
          <a:xfrm>
            <a:off x="457200" y="434575"/>
            <a:ext cx="758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Catch all rule</a:t>
            </a:r>
            <a:endParaRPr/>
          </a:p>
        </p:txBody>
      </p:sp>
      <p:sp>
        <p:nvSpPr>
          <p:cNvPr id="507" name="Google Shape;507;g113c3207026_0_536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What if a packet doesn’t match any of our rules?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Firewalls use one or more default “catch all rule(s)” that is enforced when a packet does not match any listed rules.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The default behavior depends on firewall manufacturer  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3c3207026_0_529"/>
          <p:cNvSpPr txBox="1"/>
          <p:nvPr>
            <p:ph type="title"/>
          </p:nvPr>
        </p:nvSpPr>
        <p:spPr>
          <a:xfrm>
            <a:off x="457200" y="434575"/>
            <a:ext cx="758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Define Your Own Default Rule(s)</a:t>
            </a:r>
            <a:endParaRPr/>
          </a:p>
        </p:txBody>
      </p:sp>
      <p:sp>
        <p:nvSpPr>
          <p:cNvPr id="513" name="Google Shape;513;g113c3207026_0_529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Default firewall rule(s) need to be at the bottom of the firewall’s rule list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pic>
        <p:nvPicPr>
          <p:cNvPr id="514" name="Google Shape;514;g113c3207026_0_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87" y="2287568"/>
            <a:ext cx="8255084" cy="798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fsense firewall rules" id="515" name="Google Shape;515;g113c3207026_0_529"/>
          <p:cNvPicPr preferRelativeResize="0"/>
          <p:nvPr/>
        </p:nvPicPr>
        <p:blipFill rotWithShape="1">
          <a:blip r:embed="rId4">
            <a:alphaModFix/>
          </a:blip>
          <a:srcRect b="10351" l="3934" r="15615" t="76395"/>
          <a:stretch/>
        </p:blipFill>
        <p:spPr>
          <a:xfrm>
            <a:off x="400975" y="3314700"/>
            <a:ext cx="8255083" cy="67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 txBox="1"/>
          <p:nvPr>
            <p:ph type="ctrTitle"/>
          </p:nvPr>
        </p:nvSpPr>
        <p:spPr>
          <a:xfrm>
            <a:off x="1673550" y="1411950"/>
            <a:ext cx="579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Logic of Firewalls Questions?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0"/>
          <p:cNvSpPr txBox="1"/>
          <p:nvPr>
            <p:ph type="ctrTitle"/>
          </p:nvPr>
        </p:nvSpPr>
        <p:spPr>
          <a:xfrm>
            <a:off x="935200" y="1991850"/>
            <a:ext cx="7273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Compromised Device &amp; pfSense Hands-On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3c3207026_0_132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 to Ports</a:t>
            </a:r>
            <a:endParaRPr/>
          </a:p>
        </p:txBody>
      </p:sp>
      <p:sp>
        <p:nvSpPr>
          <p:cNvPr id="201" name="Google Shape;201;g113c3207026_0_132"/>
          <p:cNvSpPr txBox="1"/>
          <p:nvPr>
            <p:ph idx="1" type="body"/>
          </p:nvPr>
        </p:nvSpPr>
        <p:spPr>
          <a:xfrm>
            <a:off x="71450" y="1705375"/>
            <a:ext cx="36684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▰"/>
            </a:pPr>
            <a:r>
              <a:rPr lang="en-US" sz="1800"/>
              <a:t>Recall MAC Addresses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Consider these similar to physical coordinates 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2" name="Google Shape;202;g113c3207026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3097" y="68126"/>
            <a:ext cx="5253729" cy="50072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g113c3207026_0_132"/>
          <p:cNvSpPr/>
          <p:nvPr/>
        </p:nvSpPr>
        <p:spPr>
          <a:xfrm>
            <a:off x="6150775" y="4800600"/>
            <a:ext cx="1157400" cy="16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 txBox="1"/>
          <p:nvPr>
            <p:ph type="title"/>
          </p:nvPr>
        </p:nvSpPr>
        <p:spPr>
          <a:xfrm>
            <a:off x="457200" y="434575"/>
            <a:ext cx="758825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Activity – pfSense Firewall</a:t>
            </a:r>
            <a:endParaRPr/>
          </a:p>
        </p:txBody>
      </p:sp>
      <p:sp>
        <p:nvSpPr>
          <p:cNvPr id="531" name="Google Shape;531;p31"/>
          <p:cNvSpPr txBox="1"/>
          <p:nvPr>
            <p:ph idx="1" type="body"/>
          </p:nvPr>
        </p:nvSpPr>
        <p:spPr>
          <a:xfrm>
            <a:off x="457200" y="1428748"/>
            <a:ext cx="729234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Prevent all ping requests from inside your </a:t>
            </a:r>
            <a:r>
              <a:rPr lang="en-US" sz="1800">
                <a:solidFill>
                  <a:srgbClr val="FF0000"/>
                </a:solidFill>
              </a:rPr>
              <a:t>LAN</a:t>
            </a:r>
            <a:r>
              <a:rPr lang="en-US" sz="1800"/>
              <a:t> to anywhere on the </a:t>
            </a:r>
            <a:r>
              <a:rPr lang="en-US" sz="1800">
                <a:solidFill>
                  <a:srgbClr val="FF0000"/>
                </a:solidFill>
              </a:rPr>
              <a:t>WAN (Anywhere on internet)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Test by attempting to ping 8.8.8.8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If this is too easy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Make it so you can ping Gretzky (192.168.254.254) but not 8.8.8.8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2"/>
          <p:cNvSpPr txBox="1"/>
          <p:nvPr>
            <p:ph type="title"/>
          </p:nvPr>
        </p:nvSpPr>
        <p:spPr>
          <a:xfrm>
            <a:off x="457200" y="434575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Activity – Compromised Windows 10 Host</a:t>
            </a:r>
            <a:endParaRPr/>
          </a:p>
        </p:txBody>
      </p:sp>
      <p:sp>
        <p:nvSpPr>
          <p:cNvPr id="537" name="Google Shape;537;p32"/>
          <p:cNvSpPr txBox="1"/>
          <p:nvPr>
            <p:ph idx="1" type="body"/>
          </p:nvPr>
        </p:nvSpPr>
        <p:spPr>
          <a:xfrm>
            <a:off x="457200" y="1428748"/>
            <a:ext cx="729234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Prevent me from being able to access your system.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Credentials: 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Username: sysadmin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Password: Change.me!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Hint[0]: get-nettcpconnection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Hint[1]: What are the remote control protocols that Windows uses?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3"/>
          <p:cNvSpPr txBox="1"/>
          <p:nvPr>
            <p:ph type="ctrTitle"/>
          </p:nvPr>
        </p:nvSpPr>
        <p:spPr>
          <a:xfrm>
            <a:off x="935200" y="1991850"/>
            <a:ext cx="7273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Homework Prep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 txBox="1"/>
          <p:nvPr>
            <p:ph type="title"/>
          </p:nvPr>
        </p:nvSpPr>
        <p:spPr>
          <a:xfrm>
            <a:off x="457200" y="434575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System Prep</a:t>
            </a:r>
            <a:endParaRPr/>
          </a:p>
        </p:txBody>
      </p:sp>
      <p:sp>
        <p:nvSpPr>
          <p:cNvPr id="548" name="Google Shape;548;p34"/>
          <p:cNvSpPr txBox="1"/>
          <p:nvPr>
            <p:ph idx="1" type="body"/>
          </p:nvPr>
        </p:nvSpPr>
        <p:spPr>
          <a:xfrm>
            <a:off x="457200" y="1428748"/>
            <a:ext cx="729234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Prep 1: Install SSH on your Linux client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Package name: openssh-server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■"/>
            </a:pPr>
            <a:r>
              <a:rPr lang="en-US" sz="1800">
                <a:latin typeface="Source Code Pro"/>
                <a:ea typeface="Source Code Pro"/>
                <a:cs typeface="Source Code Pro"/>
                <a:sym typeface="Source Code Pro"/>
              </a:rPr>
              <a:t>sudo apt install openssh-server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■"/>
            </a:pPr>
            <a:r>
              <a:rPr lang="en-US" sz="1800" u="sng"/>
              <a:t>https://youtu.be/HJXo68LnNOs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Prep 2: Run script from GitHub on Windows Client (PrepareWindowsSystem.ps1)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https://github.com/ubnetdef/WindowsScriptsForLecture</a:t>
            </a:r>
            <a:endParaRPr sz="1800" u="sng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u="sng"/>
              <a:t>https://www.youtube.com/watch?v=Z6kNyfZiNxg</a:t>
            </a:r>
            <a:endParaRPr sz="1800" u="sng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/>
          <p:nvPr>
            <p:ph type="ctrTitle"/>
          </p:nvPr>
        </p:nvSpPr>
        <p:spPr>
          <a:xfrm>
            <a:off x="935200" y="1991850"/>
            <a:ext cx="7273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Homework Starter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6"/>
          <p:cNvSpPr txBox="1"/>
          <p:nvPr>
            <p:ph type="title"/>
          </p:nvPr>
        </p:nvSpPr>
        <p:spPr>
          <a:xfrm>
            <a:off x="457200" y="434575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Homework Starter</a:t>
            </a:r>
            <a:endParaRPr/>
          </a:p>
        </p:txBody>
      </p:sp>
      <p:sp>
        <p:nvSpPr>
          <p:cNvPr id="559" name="Google Shape;559;p36"/>
          <p:cNvSpPr txBox="1"/>
          <p:nvPr>
            <p:ph idx="1" type="body"/>
          </p:nvPr>
        </p:nvSpPr>
        <p:spPr>
          <a:xfrm>
            <a:off x="457200" y="1428748"/>
            <a:ext cx="729234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Credentials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Username: admin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Password: pfsense</a:t>
            </a:r>
            <a:endParaRPr sz="1800"/>
          </a:p>
        </p:txBody>
      </p:sp>
      <p:pic>
        <p:nvPicPr>
          <p:cNvPr id="560" name="Google Shape;560;p36"/>
          <p:cNvPicPr preferRelativeResize="0"/>
          <p:nvPr/>
        </p:nvPicPr>
        <p:blipFill rotWithShape="1">
          <a:blip r:embed="rId3">
            <a:alphaModFix/>
          </a:blip>
          <a:srcRect b="1362" l="0" r="0" t="0"/>
          <a:stretch/>
        </p:blipFill>
        <p:spPr>
          <a:xfrm>
            <a:off x="1779668" y="2383738"/>
            <a:ext cx="5901292" cy="2637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7"/>
          <p:cNvSpPr txBox="1"/>
          <p:nvPr>
            <p:ph type="title"/>
          </p:nvPr>
        </p:nvSpPr>
        <p:spPr>
          <a:xfrm>
            <a:off x="457200" y="434575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Homework Starter</a:t>
            </a:r>
            <a:endParaRPr/>
          </a:p>
        </p:txBody>
      </p:sp>
      <p:sp>
        <p:nvSpPr>
          <p:cNvPr id="566" name="Google Shape;566;p37"/>
          <p:cNvSpPr txBox="1"/>
          <p:nvPr>
            <p:ph idx="1" type="body"/>
          </p:nvPr>
        </p:nvSpPr>
        <p:spPr>
          <a:xfrm>
            <a:off x="457200" y="1428748"/>
            <a:ext cx="729234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Navigation through PFSense UI can generally be done using the top bar</a:t>
            </a:r>
            <a:endParaRPr/>
          </a:p>
        </p:txBody>
      </p:sp>
      <p:pic>
        <p:nvPicPr>
          <p:cNvPr id="567" name="Google Shape;56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148" y="1885325"/>
            <a:ext cx="6577704" cy="32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 txBox="1"/>
          <p:nvPr>
            <p:ph type="title"/>
          </p:nvPr>
        </p:nvSpPr>
        <p:spPr>
          <a:xfrm>
            <a:off x="457200" y="434575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Homework Starter</a:t>
            </a:r>
            <a:endParaRPr/>
          </a:p>
        </p:txBody>
      </p:sp>
      <p:sp>
        <p:nvSpPr>
          <p:cNvPr id="573" name="Google Shape;573;p38"/>
          <p:cNvSpPr txBox="1"/>
          <p:nvPr>
            <p:ph idx="1" type="body"/>
          </p:nvPr>
        </p:nvSpPr>
        <p:spPr>
          <a:xfrm>
            <a:off x="457200" y="1428748"/>
            <a:ext cx="729234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Rules menu is under Firewall &gt; Rules</a:t>
            </a:r>
            <a:endParaRPr/>
          </a:p>
        </p:txBody>
      </p:sp>
      <p:pic>
        <p:nvPicPr>
          <p:cNvPr id="574" name="Google Shape;5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148" y="1885325"/>
            <a:ext cx="6577704" cy="32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9"/>
          <p:cNvSpPr txBox="1"/>
          <p:nvPr>
            <p:ph type="title"/>
          </p:nvPr>
        </p:nvSpPr>
        <p:spPr>
          <a:xfrm>
            <a:off x="457200" y="434575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Homework Starter</a:t>
            </a:r>
            <a:endParaRPr/>
          </a:p>
        </p:txBody>
      </p:sp>
      <p:sp>
        <p:nvSpPr>
          <p:cNvPr id="580" name="Google Shape;580;p39"/>
          <p:cNvSpPr txBox="1"/>
          <p:nvPr>
            <p:ph idx="1" type="body"/>
          </p:nvPr>
        </p:nvSpPr>
        <p:spPr>
          <a:xfrm>
            <a:off x="457200" y="1428748"/>
            <a:ext cx="729234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Rules are grouped by the interface that handles the packets</a:t>
            </a:r>
            <a:endParaRPr/>
          </a:p>
        </p:txBody>
      </p:sp>
      <p:pic>
        <p:nvPicPr>
          <p:cNvPr id="581" name="Google Shape;5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665" y="1994700"/>
            <a:ext cx="6625875" cy="31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0"/>
          <p:cNvSpPr txBox="1"/>
          <p:nvPr>
            <p:ph type="title"/>
          </p:nvPr>
        </p:nvSpPr>
        <p:spPr>
          <a:xfrm>
            <a:off x="457200" y="434575"/>
            <a:ext cx="86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Homework Hint</a:t>
            </a:r>
            <a:endParaRPr/>
          </a:p>
        </p:txBody>
      </p:sp>
      <p:sp>
        <p:nvSpPr>
          <p:cNvPr id="587" name="Google Shape;587;p40"/>
          <p:cNvSpPr txBox="1"/>
          <p:nvPr>
            <p:ph idx="1" type="body"/>
          </p:nvPr>
        </p:nvSpPr>
        <p:spPr>
          <a:xfrm>
            <a:off x="457200" y="1428748"/>
            <a:ext cx="729234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If after you apply a firewall rule you can no longer connect to your pfsense router through the Web Interface it is likely you have a firewall rule that is blocking you. Use </a:t>
            </a:r>
            <a:r>
              <a:rPr lang="en-US" sz="1800">
                <a:solidFill>
                  <a:srgbClr val="1DFF78"/>
                </a:solidFill>
              </a:rPr>
              <a:t>pfctl –d</a:t>
            </a:r>
            <a:r>
              <a:rPr lang="en-US" sz="1800"/>
              <a:t> to disable the firewall and make sure to fix the offending rule before applying and additional rules.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Everytime you add a new rule and change it, it re-enables the firewall.</a:t>
            </a:r>
            <a:endParaRPr sz="18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3c3207026_0_142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 to Ports</a:t>
            </a:r>
            <a:endParaRPr/>
          </a:p>
        </p:txBody>
      </p:sp>
      <p:sp>
        <p:nvSpPr>
          <p:cNvPr id="209" name="Google Shape;209;g113c3207026_0_142"/>
          <p:cNvSpPr txBox="1"/>
          <p:nvPr>
            <p:ph idx="1" type="body"/>
          </p:nvPr>
        </p:nvSpPr>
        <p:spPr>
          <a:xfrm>
            <a:off x="71450" y="1705375"/>
            <a:ext cx="36684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▰"/>
            </a:pPr>
            <a:r>
              <a:rPr lang="en-US" sz="1800"/>
              <a:t>Recall IP Addresses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Consider these similar to postal addresses for buildings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10" name="Google Shape;210;g113c3207026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3097" y="68126"/>
            <a:ext cx="5253729" cy="50072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g113c3207026_0_142"/>
          <p:cNvSpPr/>
          <p:nvPr/>
        </p:nvSpPr>
        <p:spPr>
          <a:xfrm>
            <a:off x="6150775" y="4800600"/>
            <a:ext cx="1157400" cy="16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113c3207026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688" y="4441025"/>
            <a:ext cx="4019550" cy="5905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c3207026_0_150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 to Ports</a:t>
            </a:r>
            <a:endParaRPr/>
          </a:p>
        </p:txBody>
      </p:sp>
      <p:sp>
        <p:nvSpPr>
          <p:cNvPr id="218" name="Google Shape;218;g113c3207026_0_150"/>
          <p:cNvSpPr txBox="1"/>
          <p:nvPr>
            <p:ph idx="1" type="body"/>
          </p:nvPr>
        </p:nvSpPr>
        <p:spPr>
          <a:xfrm>
            <a:off x="71450" y="1705375"/>
            <a:ext cx="36684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▰"/>
            </a:pPr>
            <a:r>
              <a:rPr lang="en-US" sz="1800"/>
              <a:t>Ports are similar to room numbers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MAC: 43.000483, -78.783078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IP: 103 Center for the Arts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Port: Room 116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Ports are indicated next to IP addresses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192.168.15.152</a:t>
            </a:r>
            <a:r>
              <a:rPr b="1" lang="en-US" sz="1800"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r>
              <a:rPr b="1" lang="en-US" sz="1800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116</a:t>
            </a:r>
            <a:endParaRPr b="1" sz="1800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19" name="Google Shape;219;g113c3207026_0_150"/>
          <p:cNvPicPr preferRelativeResize="0"/>
          <p:nvPr/>
        </p:nvPicPr>
        <p:blipFill rotWithShape="1">
          <a:blip r:embed="rId3">
            <a:alphaModFix/>
          </a:blip>
          <a:srcRect b="11846" l="31553" r="19670" t="61781"/>
          <a:stretch/>
        </p:blipFill>
        <p:spPr>
          <a:xfrm>
            <a:off x="4402123" y="897025"/>
            <a:ext cx="4494978" cy="37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13c3207026_0_150"/>
          <p:cNvSpPr/>
          <p:nvPr/>
        </p:nvSpPr>
        <p:spPr>
          <a:xfrm>
            <a:off x="6383450" y="2632375"/>
            <a:ext cx="973500" cy="9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3c3207026_0_3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Transport Layer</a:t>
            </a:r>
            <a:endParaRPr/>
          </a:p>
        </p:txBody>
      </p:sp>
      <p:sp>
        <p:nvSpPr>
          <p:cNvPr id="226" name="Google Shape;226;g113c3207026_0_38"/>
          <p:cNvSpPr txBox="1"/>
          <p:nvPr>
            <p:ph idx="1" type="body"/>
          </p:nvPr>
        </p:nvSpPr>
        <p:spPr>
          <a:xfrm>
            <a:off x="71450" y="1705375"/>
            <a:ext cx="6090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Ports are managed by the OSI network </a:t>
            </a:r>
            <a:r>
              <a:rPr lang="en-US" sz="1800">
                <a:solidFill>
                  <a:srgbClr val="7DFFB1"/>
                </a:solidFill>
              </a:rPr>
              <a:t>transport layer</a:t>
            </a:r>
            <a:endParaRPr sz="1800">
              <a:solidFill>
                <a:srgbClr val="7DFFB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-US" sz="1800"/>
              <a:t>The transport layer also manages packet exchange protocols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TCP</a:t>
            </a:r>
            <a:endParaRPr sz="18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Downloading a File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UDP</a:t>
            </a:r>
            <a:endParaRPr sz="18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Streaming or Video Call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ICMP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descr="Image result for data packet" id="227" name="Google Shape;227;g113c3207026_0_38"/>
          <p:cNvPicPr preferRelativeResize="0"/>
          <p:nvPr/>
        </p:nvPicPr>
        <p:blipFill rotWithShape="1">
          <a:blip r:embed="rId3">
            <a:alphaModFix/>
          </a:blip>
          <a:srcRect b="45833" l="0" r="3938" t="30578"/>
          <a:stretch/>
        </p:blipFill>
        <p:spPr>
          <a:xfrm>
            <a:off x="4812825" y="952150"/>
            <a:ext cx="3989750" cy="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13c3207026_0_38"/>
          <p:cNvPicPr preferRelativeResize="0"/>
          <p:nvPr/>
        </p:nvPicPr>
        <p:blipFill rotWithShape="1">
          <a:blip r:embed="rId4">
            <a:alphaModFix/>
          </a:blip>
          <a:srcRect b="0" l="0" r="64230" t="42349"/>
          <a:stretch/>
        </p:blipFill>
        <p:spPr>
          <a:xfrm>
            <a:off x="5520900" y="3278975"/>
            <a:ext cx="1497826" cy="16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3c3207026_0_2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In Class Activity</a:t>
            </a:r>
            <a:endParaRPr/>
          </a:p>
        </p:txBody>
      </p:sp>
      <p:sp>
        <p:nvSpPr>
          <p:cNvPr id="234" name="Google Shape;234;g113c3207026_0_2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-US"/>
              <a:t>TCP/UDP Packet Polo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Anthony</dc:creator>
</cp:coreProperties>
</file>